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9" r:id="rId3"/>
    <p:sldId id="293" r:id="rId4"/>
    <p:sldId id="346" r:id="rId5"/>
    <p:sldId id="279" r:id="rId6"/>
    <p:sldId id="350" r:id="rId7"/>
    <p:sldId id="285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395" r:id="rId19"/>
    <p:sldId id="462" r:id="rId20"/>
    <p:sldId id="463" r:id="rId21"/>
    <p:sldId id="465" r:id="rId22"/>
    <p:sldId id="466" r:id="rId23"/>
    <p:sldId id="467" r:id="rId24"/>
    <p:sldId id="464" r:id="rId25"/>
    <p:sldId id="468" r:id="rId26"/>
    <p:sldId id="469" r:id="rId27"/>
    <p:sldId id="351" r:id="rId28"/>
    <p:sldId id="354" r:id="rId29"/>
    <p:sldId id="485" r:id="rId30"/>
    <p:sldId id="471" r:id="rId31"/>
    <p:sldId id="352" r:id="rId32"/>
    <p:sldId id="355" r:id="rId33"/>
    <p:sldId id="486" r:id="rId34"/>
    <p:sldId id="487" r:id="rId35"/>
    <p:sldId id="488" r:id="rId36"/>
    <p:sldId id="393" r:id="rId37"/>
    <p:sldId id="356" r:id="rId38"/>
    <p:sldId id="473" r:id="rId39"/>
    <p:sldId id="474" r:id="rId40"/>
    <p:sldId id="475" r:id="rId41"/>
    <p:sldId id="476" r:id="rId42"/>
    <p:sldId id="428" r:id="rId43"/>
    <p:sldId id="353" r:id="rId44"/>
  </p:sldIdLst>
  <p:sldSz cx="12192000" cy="6858000"/>
  <p:notesSz cx="6858000" cy="9144000"/>
  <p:custDataLst>
    <p:tags r:id="rId5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EED"/>
    <a:srgbClr val="269FD3"/>
    <a:srgbClr val="66B6F0"/>
    <a:srgbClr val="22B1EF"/>
    <a:srgbClr val="2696D3"/>
    <a:srgbClr val="0C86B6"/>
    <a:srgbClr val="FFCCCC"/>
    <a:srgbClr val="FF9900"/>
    <a:srgbClr val="66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6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9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D03E-A00B-4148-B7C4-0A80716CB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6F0-F63C-4B25-9331-7DFBF70FD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3279-6BF8-46AE-A013-2EBBD1BE2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486A-523A-4169-A026-E9B7C8D197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755371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5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8987-91E6-4C67-A68C-FC6E7982C75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3314-406F-4B24-930B-8A8F20E77E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64CF-1DB2-4D4E-8540-3E4B36719D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7F3B-30DA-4B9B-8D18-BD6E1D86FF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0A5A-CCD8-409A-AB4C-A478FD21F71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A5CC-AECD-4233-988E-9C9299CE12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34" name="等腰三角形 33"/>
          <p:cNvSpPr/>
          <p:nvPr userDrawn="1"/>
        </p:nvSpPr>
        <p:spPr bwMode="auto">
          <a:xfrm flipV="1">
            <a:off x="169589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9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0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2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3" name="等腰三角形 22"/>
          <p:cNvSpPr/>
          <p:nvPr userDrawn="1"/>
        </p:nvSpPr>
        <p:spPr bwMode="auto">
          <a:xfrm flipV="1">
            <a:off x="386433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9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0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2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4" name="等腰三角形 23"/>
          <p:cNvSpPr/>
          <p:nvPr userDrawn="1"/>
        </p:nvSpPr>
        <p:spPr bwMode="auto">
          <a:xfrm flipV="1">
            <a:off x="605019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5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等腰三角形 23"/>
          <p:cNvSpPr/>
          <p:nvPr userDrawn="1"/>
        </p:nvSpPr>
        <p:spPr bwMode="auto">
          <a:xfrm flipV="1">
            <a:off x="7539363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等腰三角形 23"/>
          <p:cNvSpPr/>
          <p:nvPr userDrawn="1"/>
        </p:nvSpPr>
        <p:spPr bwMode="auto">
          <a:xfrm flipV="1">
            <a:off x="8445050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33EB-063F-4D63-A402-718A0605798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51E7-F75D-4AA5-BB71-0C3D52630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9EF3-9478-4275-BBE1-2BE3635C734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A7F-EC20-4BA8-A62C-D8F3AF1471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199-62FE-47FF-8A15-AC42A1175E4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73B-9BF6-4BD2-9345-3D928FF04A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7.xml"/><Relationship Id="rId4" Type="http://schemas.openxmlformats.org/officeDocument/2006/relationships/image" Target="../media/image33.png"/><Relationship Id="rId3" Type="http://schemas.openxmlformats.org/officeDocument/2006/relationships/tags" Target="../tags/tag2.xml"/><Relationship Id="rId2" Type="http://schemas.openxmlformats.org/officeDocument/2006/relationships/image" Target="../media/image32.png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28.xml"/><Relationship Id="rId2" Type="http://schemas.openxmlformats.org/officeDocument/2006/relationships/image" Target="../media/image35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png"/><Relationship Id="rId3" Type="http://schemas.openxmlformats.org/officeDocument/2006/relationships/tags" Target="../tags/tag6.xml"/><Relationship Id="rId2" Type="http://schemas.openxmlformats.org/officeDocument/2006/relationships/image" Target="../media/image36.png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32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33.xml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34.xml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35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7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38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15363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153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364" name="矩形 8"/>
          <p:cNvSpPr/>
          <p:nvPr/>
        </p:nvSpPr>
        <p:spPr bwMode="auto">
          <a:xfrm>
            <a:off x="4686300" y="2134394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12020550" y="2143919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等腰三角形 11"/>
          <p:cNvSpPr/>
          <p:nvPr/>
        </p:nvSpPr>
        <p:spPr bwMode="auto">
          <a:xfrm>
            <a:off x="5895975" y="2143919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8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9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5370" name="组合 23"/>
          <p:cNvGrpSpPr/>
          <p:nvPr/>
        </p:nvGrpSpPr>
        <p:grpSpPr bwMode="auto">
          <a:xfrm>
            <a:off x="5705475" y="2623344"/>
            <a:ext cx="885825" cy="887412"/>
            <a:chOff x="0" y="0"/>
            <a:chExt cx="1236662" cy="1236662"/>
          </a:xfrm>
        </p:grpSpPr>
        <p:pic>
          <p:nvPicPr>
            <p:cNvPr id="15375" name="组合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5373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998085" y="2578533"/>
            <a:ext cx="43426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支持向量机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876924" y="3439197"/>
            <a:ext cx="28961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Support Vector Machine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1761" y="958912"/>
            <a:ext cx="6568479" cy="52294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3125" y="849745"/>
            <a:ext cx="6545751" cy="5626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5310" y="1042469"/>
            <a:ext cx="6801381" cy="48780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075" y="799839"/>
            <a:ext cx="6667851" cy="56511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5915" y="1028731"/>
            <a:ext cx="6900170" cy="50427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169" y="1571197"/>
            <a:ext cx="6757663" cy="36750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软间隔与线性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9673" y="20809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在实际问题当中常存在一些“噪声点”（如图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4.3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所示），采用线性可分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SVM 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此类问题的过程中试图把这些“噪声点”也正确分类，往往影响模型的泛化能力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应当对模型放松要求，允许其在分类时出一点错误，这样会使模型的鲁棒性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更好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，这也是</a:t>
            </a:r>
            <a:r>
              <a:rPr lang="zh-CN" altLang="en-US" dirty="0">
                <a:solidFill>
                  <a:srgbClr val="00FFFF"/>
                </a:solidFill>
                <a:latin typeface="FandolSong-Regular-Identity-H"/>
              </a:rPr>
              <a:t>线性</a:t>
            </a:r>
            <a:r>
              <a:rPr lang="en-US" altLang="zh-CN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的基本出发点：即划分超平面虽然不能完全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分开所有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样本，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可以使绝大多数样本正确被分类，其目标是软间隔最大化。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796" y="1733687"/>
            <a:ext cx="4295895" cy="3958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547" y="977310"/>
            <a:ext cx="6695991" cy="52202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8262" y="1150938"/>
            <a:ext cx="6675476" cy="47510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1609" y="1695078"/>
            <a:ext cx="6972609" cy="259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6388" name="组合 14"/>
          <p:cNvGrpSpPr/>
          <p:nvPr/>
        </p:nvGrpSpPr>
        <p:grpSpPr bwMode="auto">
          <a:xfrm>
            <a:off x="6018066" y="1376700"/>
            <a:ext cx="3789363" cy="723900"/>
            <a:chOff x="0" y="0"/>
            <a:chExt cx="3788681" cy="724147"/>
          </a:xfrm>
        </p:grpSpPr>
        <p:sp>
          <p:nvSpPr>
            <p:cNvPr id="16395" name="矩形 12"/>
            <p:cNvSpPr>
              <a:spLocks noChangeArrowheads="1"/>
            </p:cNvSpPr>
            <p:nvPr/>
          </p:nvSpPr>
          <p:spPr bwMode="auto">
            <a:xfrm>
              <a:off x="0" y="0"/>
              <a:ext cx="1092746" cy="611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1107876" y="201681"/>
              <a:ext cx="2680805" cy="52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13" name="文本框 15"/>
          <p:cNvSpPr txBox="1">
            <a:spLocks noChangeArrowheads="1"/>
          </p:cNvSpPr>
          <p:nvPr/>
        </p:nvSpPr>
        <p:spPr bwMode="auto">
          <a:xfrm>
            <a:off x="6018066" y="2529700"/>
            <a:ext cx="3575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文本框 16"/>
          <p:cNvSpPr txBox="1">
            <a:spLocks noChangeArrowheads="1"/>
          </p:cNvSpPr>
          <p:nvPr/>
        </p:nvSpPr>
        <p:spPr bwMode="auto">
          <a:xfrm>
            <a:off x="6018066" y="3178540"/>
            <a:ext cx="4806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文本框 17"/>
          <p:cNvSpPr txBox="1">
            <a:spLocks noChangeArrowheads="1"/>
          </p:cNvSpPr>
          <p:nvPr/>
        </p:nvSpPr>
        <p:spPr bwMode="auto">
          <a:xfrm>
            <a:off x="6018066" y="3827380"/>
            <a:ext cx="50509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logistic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18"/>
          <p:cNvSpPr txBox="1">
            <a:spLocks noChangeArrowheads="1"/>
          </p:cNvSpPr>
          <p:nvPr/>
        </p:nvSpPr>
        <p:spPr bwMode="auto">
          <a:xfrm>
            <a:off x="6018065" y="4476220"/>
            <a:ext cx="50509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四、支持向量回归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394" name="直接连接符 22"/>
          <p:cNvCxnSpPr>
            <a:cxnSpLocks noChangeShapeType="1"/>
          </p:cNvCxnSpPr>
          <p:nvPr/>
        </p:nvCxnSpPr>
        <p:spPr bwMode="auto">
          <a:xfrm>
            <a:off x="5771328" y="2224425"/>
            <a:ext cx="35115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圆角矩形 7"/>
          <p:cNvSpPr>
            <a:spLocks noChangeArrowheads="1"/>
          </p:cNvSpPr>
          <p:nvPr/>
        </p:nvSpPr>
        <p:spPr bwMode="auto">
          <a:xfrm rot="2700000">
            <a:off x="331788" y="2235200"/>
            <a:ext cx="1250950" cy="128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" name="任意多边形 8"/>
          <p:cNvSpPr/>
          <p:nvPr/>
        </p:nvSpPr>
        <p:spPr bwMode="auto">
          <a:xfrm rot="2700000">
            <a:off x="-668338" y="4121150"/>
            <a:ext cx="1335088" cy="1335088"/>
          </a:xfrm>
          <a:custGeom>
            <a:avLst/>
            <a:gdLst>
              <a:gd name="T0" fmla="*/ 0 w 1335134"/>
              <a:gd name="T1" fmla="*/ 0 h 1335134"/>
              <a:gd name="T2" fmla="*/ 1058749 w 1335134"/>
              <a:gd name="T3" fmla="*/ 0 h 1335134"/>
              <a:gd name="T4" fmla="*/ 1334904 w 1335134"/>
              <a:gd name="T5" fmla="*/ 276155 h 1335134"/>
              <a:gd name="T6" fmla="*/ 1334904 w 1335134"/>
              <a:gd name="T7" fmla="*/ 1334904 h 1335134"/>
              <a:gd name="T8" fmla="*/ 0 w 1335134"/>
              <a:gd name="T9" fmla="*/ 0 h 1335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5134" h="1335134">
                <a:moveTo>
                  <a:pt x="0" y="0"/>
                </a:moveTo>
                <a:lnTo>
                  <a:pt x="1058929" y="0"/>
                </a:lnTo>
                <a:cubicBezTo>
                  <a:pt x="1211473" y="0"/>
                  <a:pt x="1335134" y="123661"/>
                  <a:pt x="1335134" y="276205"/>
                </a:cubicBezTo>
                <a:lnTo>
                  <a:pt x="1335134" y="1335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圆角矩形 14"/>
          <p:cNvSpPr>
            <a:spLocks noChangeArrowheads="1"/>
          </p:cNvSpPr>
          <p:nvPr/>
        </p:nvSpPr>
        <p:spPr bwMode="auto">
          <a:xfrm rot="2700000">
            <a:off x="4763294" y="2721769"/>
            <a:ext cx="627063" cy="644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圆角矩形 15"/>
          <p:cNvSpPr>
            <a:spLocks noChangeArrowheads="1"/>
          </p:cNvSpPr>
          <p:nvPr/>
        </p:nvSpPr>
        <p:spPr bwMode="auto">
          <a:xfrm rot="2700000">
            <a:off x="989807" y="3877469"/>
            <a:ext cx="503237" cy="517525"/>
          </a:xfrm>
          <a:prstGeom prst="roundRect">
            <a:avLst>
              <a:gd name="adj" fmla="val 16667"/>
            </a:avLst>
          </a:prstGeom>
          <a:solidFill>
            <a:srgbClr val="5E5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036763"/>
            <a:ext cx="3103562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4"/>
          <p:cNvSpPr/>
          <p:nvPr/>
        </p:nvSpPr>
        <p:spPr bwMode="auto">
          <a:xfrm>
            <a:off x="2046288" y="4291013"/>
            <a:ext cx="334962" cy="334962"/>
          </a:xfrm>
          <a:custGeom>
            <a:avLst/>
            <a:gdLst>
              <a:gd name="T0" fmla="*/ 0 w 175"/>
              <a:gd name="T1" fmla="*/ 2147483647 h 175"/>
              <a:gd name="T2" fmla="*/ 2147483647 w 175"/>
              <a:gd name="T3" fmla="*/ 2147483647 h 175"/>
              <a:gd name="T4" fmla="*/ 2147483647 w 175"/>
              <a:gd name="T5" fmla="*/ 2147483647 h 175"/>
              <a:gd name="T6" fmla="*/ 2147483647 w 175"/>
              <a:gd name="T7" fmla="*/ 0 h 175"/>
              <a:gd name="T8" fmla="*/ 0 w 175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6018066" y="5125060"/>
            <a:ext cx="3125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018066" y="5773899"/>
            <a:ext cx="3125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核函数与非线性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8838" y="148200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一般地，如果包含两个类别的样本集之间存在线性边界，那么建立线性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得到较好的分类效果。但是一些情况下，如果问题本身不是线性可分的，即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边界是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非线性的，那么线性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往往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效果不佳，此时需建立</a:t>
            </a: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en-US" altLang="zh-CN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对样本数据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非线性分类。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首先看一个简单的例子，如图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（左）所示，一维空间中的样本点属于两个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类别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，分别用红色和蓝色表示不同类别。在这种情况下，无法用一个点（即一维空间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的超平面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）来将不同类别的样本分开，但是可用一条复杂的曲线将它们分为两个类别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。显然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，分类边界不是线性的。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6514" y="2435979"/>
            <a:ext cx="4577062" cy="2893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219" y="1551832"/>
            <a:ext cx="6957526" cy="3592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68" y="1019699"/>
            <a:ext cx="3463218" cy="2083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72" y="3103418"/>
            <a:ext cx="2681427" cy="31680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6982" y="1379186"/>
            <a:ext cx="9458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如果可以找到合适的特征空间，便可以将原问题通过特征空间中线性超平面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划分。然而实际问题中，一方面，构造合适的特征空间是非常困难的；另一方面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，特征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空间的构造方法可能并不唯一，如果处理不当，将会得到维数较大的特征空间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，此时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的计算量将变得复杂。因此有必要寻找合适的构造特征空间的方法，使得在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特征空间中能有效求解得到线性超平面，接下来介绍核方法解决这种问题。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核方法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核函数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kernel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）构造特征空间，使得在新的特征空间中能有效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求解线性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超平面。在介绍核函数之前，有必要先对内积的概念进行介绍。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25899"/>
          <a:stretch>
            <a:fillRect/>
          </a:stretch>
        </p:blipFill>
        <p:spPr>
          <a:xfrm>
            <a:off x="2770285" y="1047627"/>
            <a:ext cx="6651430" cy="49560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1589" y="1010615"/>
            <a:ext cx="6808822" cy="2244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62" y="3301461"/>
            <a:ext cx="6840636" cy="26005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2509" y="926605"/>
            <a:ext cx="5412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的处理方法是构造核函数以代替高维空间中的内积计算，在高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维特征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空间中解决原始空间中线性不可分的问题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具体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来说，在线性不可分的情况下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，首先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选择一个合适的核函数，核函数的作用是避免在高维空间中进行内积计算，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然后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在高维空间中执行线性可分的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，最终计算出最优的划分超平面，从而达到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把低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维空间中线性不可分的数据集进行分类的目的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316" y="3788927"/>
            <a:ext cx="7473368" cy="2695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24946" y="92660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核函数的选择在非线性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中至关重要，将影响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对数据集的分类效果。实际问题中，应当根据问题本身特征选择合适的核函数。表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0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1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给出了常用的几种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核函数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注意，关于核函数的选择一直以来都是支持向量机研究的热点，通常情况下，高斯核函数是使用最多的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。采用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核函数而不是直接将样本集映射到特征空间的优势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在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无需明确指明映射函数，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并可以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避免计算高维空间中的内积，大大降低计算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量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72147" y="4084756"/>
            <a:ext cx="764770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logistic </a:t>
            </a: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回归的关系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3275" y="826135"/>
            <a:ext cx="8830310" cy="384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本节讨论 SVM 与逻辑斯蒂回归的关系。首先, 为了建立支持向量机</a:t>
            </a:r>
            <a:r>
              <a:rPr lang="zh-CN" altLang="en-US" sz="1600"/>
              <a:t>分类</a:t>
            </a:r>
            <a:r>
              <a:rPr lang="zh-CN" altLang="en-US"/>
              <a:t>器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15845" y="1210945"/>
            <a:ext cx="6755130" cy="2614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31415" y="4199255"/>
            <a:ext cx="6639560" cy="16230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1055" y="717550"/>
            <a:ext cx="6015990" cy="48742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4630" y="5591810"/>
            <a:ext cx="10506710" cy="1265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的损失函数称为hinge 损失函数（合页损失函数）。这类损失函数的特点是，对于边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界外且分类正确的样本点，损失为零；对于边界上的样本点以及分类错误的样本点，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损失是线性的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75485" y="867410"/>
            <a:ext cx="7376160" cy="49828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51198" y="4010582"/>
            <a:ext cx="56896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简介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76348" y="4024263"/>
            <a:ext cx="9439305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支持向量回归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7746" y="2284581"/>
            <a:ext cx="9476509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本节将介绍如何将支持向量机扩展到回归问题中，称为支持向量回归（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Support Vector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Regression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SVR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），其思想与分类问题类似，不同之处在于支持向量回归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的目的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是要寻找一个超平面，在距离超平面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ϵ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范围内尽可能的包含最多的样本点。传统回归方法通过计算预测值与真实值差别计算损失，只要两者不一致，就会产生损失；而支持向量回归容许预测值与真实值之间存在 ϵ 的差别，仅当差别值大于 ϵ 时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才会产生损失。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676" b="6909"/>
          <a:stretch>
            <a:fillRect/>
          </a:stretch>
        </p:blipFill>
        <p:spPr>
          <a:xfrm>
            <a:off x="2015490" y="749300"/>
            <a:ext cx="6045200" cy="1914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0275" y="2663825"/>
            <a:ext cx="5939155" cy="37738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96" r="-201" b="2868"/>
          <a:stretch>
            <a:fillRect/>
          </a:stretch>
        </p:blipFill>
        <p:spPr>
          <a:xfrm>
            <a:off x="2553335" y="837565"/>
            <a:ext cx="6844665" cy="564642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09875" y="698500"/>
            <a:ext cx="6323965" cy="58216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4204" y="4084756"/>
            <a:ext cx="6423593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31446" y="853683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804" y="1438458"/>
            <a:ext cx="957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语言中的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e1071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包可以实现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算法，算法实现流程如下：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295" y="2295525"/>
            <a:ext cx="8075962" cy="3023087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 bwMode="auto">
          <a:xfrm flipV="1">
            <a:off x="2553802" y="5273480"/>
            <a:ext cx="7933223" cy="10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0173" y="1913473"/>
            <a:ext cx="8087658" cy="3582452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1922307" y="1978337"/>
            <a:ext cx="7993218" cy="2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02455" y="853683"/>
            <a:ext cx="318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Python </a:t>
            </a:r>
            <a:r>
              <a:rPr lang="zh-CN" alt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804" y="1438458"/>
            <a:ext cx="1007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本节将基于莺尾花数据集，采用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sklearn.svm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SVC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函数训练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算法实现流程如下：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46115"/>
          <a:stretch>
            <a:fillRect/>
          </a:stretch>
        </p:blipFill>
        <p:spPr>
          <a:xfrm>
            <a:off x="1966448" y="2555782"/>
            <a:ext cx="8259104" cy="303221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2036566" y="5587999"/>
            <a:ext cx="80772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 bwMode="auto">
          <a:xfrm>
            <a:off x="2057374" y="2512290"/>
            <a:ext cx="80772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593" y="2512290"/>
            <a:ext cx="8200815" cy="25469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694" y="956493"/>
            <a:ext cx="11263085" cy="481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对给定样本数据集进行分类处理通常有多种办法，如前面章节中介绍的：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GLM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McGLM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等，而支持向量机（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Support Vector Machine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）作为众多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分类器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中的一种，却有着其他分类器没有的优点，下面我们就来介绍一下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向量机（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Support Vector Machine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）是一种基于统计学习理论的有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监督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新型学习机，是由前苏联教授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Vladimir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N.Vapnik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[58]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1963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年在统计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学习理论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基础上提出的。支持向量机理论最初用来解决两类线性可分问题，之后逐步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推广到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多分类、非线性等问题。与传统学习方法不同，支持向量机是结构风险最小化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的近似实现，是借助最优化方法来解决机器学习分类问题的新工具。在处理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线性可分问题时，其“对样本依赖小”、“不会过拟合”等优点使其成为了众多分类器当中的佼佼者。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4204" y="4084756"/>
            <a:ext cx="6423593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14463" y="1268522"/>
            <a:ext cx="9363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支持向量机一直是机器学习领域的研究热点，本章分别介绍了线性可分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、线性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、非线性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处理分类问题以及支持向量回归处理回归问题的相关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理论与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方法。支持向量机以间隔为基本出发点，通常采用凸优化理论求解，借助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SMO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算法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实现快速计算，利用核函数解决线性不可分问题，使得该方法较为广泛地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适用于实际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生产。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除本章介绍的几种基本方法之外，还有较多的扩展模型，如基于粒度划分方法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的粒度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Granular Support Vector Machines, GSVM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[59] [60]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；结合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模糊数学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与支持向量机的模糊支持向量机（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Fuzzy Support Vector 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FSVM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[61]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，此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类方法一定程度上可以克服噪声点对算法的影响；基于排序学习的排序支持向量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Ranking Support Vector 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RSVM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[62]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；孪生支持向量机（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Twin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Support Vector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TWSVM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[63] [64] [65]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，该方法提升了经典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的泛化性能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以及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计算效率，对大规模数据集具有较好的处理效果。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支持向量机相关算法库可参考：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LIBSVM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LIBLINEAR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e1071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等。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59395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59408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09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10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396" name="矩形 8"/>
          <p:cNvSpPr/>
          <p:nvPr/>
        </p:nvSpPr>
        <p:spPr bwMode="auto">
          <a:xfrm>
            <a:off x="4686300" y="2287588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7" name="矩形 9"/>
          <p:cNvSpPr>
            <a:spLocks noChangeArrowheads="1"/>
          </p:cNvSpPr>
          <p:nvPr/>
        </p:nvSpPr>
        <p:spPr bwMode="auto">
          <a:xfrm>
            <a:off x="12020550" y="2297113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398" name="等腰三角形 11"/>
          <p:cNvSpPr/>
          <p:nvPr/>
        </p:nvSpPr>
        <p:spPr bwMode="auto">
          <a:xfrm>
            <a:off x="5895975" y="2297113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9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0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1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9402" name="组合 23"/>
          <p:cNvGrpSpPr/>
          <p:nvPr/>
        </p:nvGrpSpPr>
        <p:grpSpPr bwMode="auto">
          <a:xfrm>
            <a:off x="5705475" y="2776538"/>
            <a:ext cx="885825" cy="887412"/>
            <a:chOff x="0" y="0"/>
            <a:chExt cx="1236662" cy="1236662"/>
          </a:xfrm>
        </p:grpSpPr>
        <p:pic>
          <p:nvPicPr>
            <p:cNvPr id="59406" name="组合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403" name="文本框 24"/>
          <p:cNvSpPr txBox="1">
            <a:spLocks noChangeArrowheads="1"/>
          </p:cNvSpPr>
          <p:nvPr/>
        </p:nvSpPr>
        <p:spPr bwMode="auto">
          <a:xfrm>
            <a:off x="7389345" y="2607581"/>
            <a:ext cx="3044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    谢！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4" name="矩形 25"/>
          <p:cNvSpPr>
            <a:spLocks noChangeArrowheads="1"/>
          </p:cNvSpPr>
          <p:nvPr/>
        </p:nvSpPr>
        <p:spPr bwMode="auto">
          <a:xfrm>
            <a:off x="8402637" y="3527338"/>
            <a:ext cx="184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Thank  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9405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61772" y="4040257"/>
            <a:ext cx="7068457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877836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基本内容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212" y="2089471"/>
            <a:ext cx="7103994" cy="31660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6" y="2089471"/>
            <a:ext cx="3611753" cy="35816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线性可分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738" y="1362054"/>
            <a:ext cx="6644497" cy="51335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65" y="1974101"/>
            <a:ext cx="4621137" cy="39094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9455" y="942110"/>
            <a:ext cx="6869148" cy="5305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27836"/>
          <a:stretch>
            <a:fillRect/>
          </a:stretch>
        </p:blipFill>
        <p:spPr>
          <a:xfrm>
            <a:off x="2896269" y="1552220"/>
            <a:ext cx="6882334" cy="4891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852" y="1008201"/>
            <a:ext cx="6462296" cy="515213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OGVmMDA1YzYyODhlN2RiNWU0NTRhM2E2NDg3MzZkZj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73529"/>
      </a:accent1>
      <a:accent2>
        <a:srgbClr val="E8282E"/>
      </a:accent2>
      <a:accent3>
        <a:srgbClr val="BA2326"/>
      </a:accent3>
      <a:accent4>
        <a:srgbClr val="8B0C04"/>
      </a:accent4>
      <a:accent5>
        <a:srgbClr val="680801"/>
      </a:accent5>
      <a:accent6>
        <a:srgbClr val="B91318"/>
      </a:accent6>
      <a:hlink>
        <a:srgbClr val="F73529"/>
      </a:hlink>
      <a:folHlink>
        <a:srgbClr val="BFBFBF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2520</Words>
  <Application>WPS 演示</Application>
  <PresentationFormat>宽屏</PresentationFormat>
  <Paragraphs>95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Calibri Light</vt:lpstr>
      <vt:lpstr>楷体</vt:lpstr>
      <vt:lpstr>微软雅黑</vt:lpstr>
      <vt:lpstr>Times New Roman</vt:lpstr>
      <vt:lpstr>Roboto</vt:lpstr>
      <vt:lpstr>Arial Unicode MS</vt:lpstr>
      <vt:lpstr>FandolSong-Regular-Identity-H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互联网+时代：变革与创新</dc:title>
  <dc:creator>方匡南</dc:creator>
  <cp:lastModifiedBy>郭</cp:lastModifiedBy>
  <cp:revision>322</cp:revision>
  <dcterms:created xsi:type="dcterms:W3CDTF">2015-07-17T02:38:00Z</dcterms:created>
  <dcterms:modified xsi:type="dcterms:W3CDTF">2024-02-22T07:37:03Z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1588692B972A4E258ED3B221751645A7_12</vt:lpwstr>
  </property>
</Properties>
</file>